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5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3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3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3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39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8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7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0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5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4868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2800" b="1" i="1" dirty="0" smtClean="0"/>
              <a:t>Организация медицинской деятельности</a:t>
            </a:r>
            <a:endParaRPr lang="ru-RU" sz="2800" b="1" i="1" dirty="0"/>
          </a:p>
        </p:txBody>
      </p:sp>
      <p:pic>
        <p:nvPicPr>
          <p:cNvPr id="5" name="Рисунок 4" descr="C:\Users\nadja\Desktop\9d453cds-96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705" y="2605087"/>
            <a:ext cx="2180590" cy="1647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7299" y="548680"/>
            <a:ext cx="9144000" cy="630932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/>
          </a:bodyPr>
          <a:lstStyle/>
          <a:p>
            <a:pPr marL="354013" indent="366713" algn="just"/>
            <a:r>
              <a:rPr lang="ru-RU" sz="1600" dirty="0">
                <a:solidFill>
                  <a:schemeClr val="tx1"/>
                </a:solidFill>
              </a:rPr>
              <a:t>Медицинский кабинет находится на втором этаже школы.</a:t>
            </a:r>
          </a:p>
          <a:p>
            <a:pPr marL="354013" indent="366713" algn="just"/>
            <a:r>
              <a:rPr lang="ru-RU" sz="1600" dirty="0">
                <a:solidFill>
                  <a:schemeClr val="tx1"/>
                </a:solidFill>
              </a:rPr>
              <a:t>Имеются: кабинет врача, процедурный </a:t>
            </a:r>
            <a:r>
              <a:rPr lang="ru-RU" sz="1600" dirty="0" smtClean="0">
                <a:solidFill>
                  <a:schemeClr val="tx1"/>
                </a:solidFill>
              </a:rPr>
              <a:t>кабинет. Кабинеты </a:t>
            </a:r>
            <a:r>
              <a:rPr lang="ru-RU" sz="1600" dirty="0">
                <a:solidFill>
                  <a:schemeClr val="tx1"/>
                </a:solidFill>
              </a:rPr>
              <a:t>оснащены оборудованием и оргтехникой.</a:t>
            </a:r>
          </a:p>
          <a:p>
            <a:pPr marL="354013" indent="366713" algn="just"/>
            <a:r>
              <a:rPr lang="ru-RU" sz="1600" dirty="0">
                <a:solidFill>
                  <a:schemeClr val="tx1"/>
                </a:solidFill>
              </a:rPr>
              <a:t>Школу обслуживают медицинские работники 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ГАУЗ «Городская детская поликлиника №7».</a:t>
            </a:r>
          </a:p>
          <a:p>
            <a:pPr marL="354013" indent="366713" algn="just"/>
            <a:r>
              <a:rPr lang="ru-RU" sz="1600" dirty="0">
                <a:solidFill>
                  <a:schemeClr val="tx1"/>
                </a:solidFill>
              </a:rPr>
              <a:t>Основной   задачей   школьных    медработников    является    организация в школе санитарно-гигиенических и лечебно-профилактических мероприятий, содействующих сохранению здоровья, укреплению физического развития, успешному обучению и воспитанию подрастающего поколения.</a:t>
            </a:r>
          </a:p>
          <a:p>
            <a:pPr marL="354013" indent="366713" algn="just"/>
            <a:r>
              <a:rPr lang="ru-RU" sz="1600" dirty="0">
                <a:solidFill>
                  <a:schemeClr val="tx1"/>
                </a:solidFill>
              </a:rPr>
              <a:t>Для осуществления этой задачи, руководствуются приказами и инструктивно-методическими указаниями Министерства здравоохранения РФ</a:t>
            </a:r>
            <a:r>
              <a:rPr lang="ru-RU" sz="1600">
                <a:solidFill>
                  <a:schemeClr val="tx1"/>
                </a:solidFill>
              </a:rPr>
              <a:t>, </a:t>
            </a:r>
            <a:r>
              <a:rPr lang="ru-RU" sz="1600" smtClean="0">
                <a:solidFill>
                  <a:schemeClr val="tx1"/>
                </a:solidFill>
              </a:rPr>
              <a:t>Министерства </a:t>
            </a:r>
            <a:r>
              <a:rPr lang="ru-RU" sz="1600" dirty="0">
                <a:solidFill>
                  <a:schemeClr val="tx1"/>
                </a:solidFill>
              </a:rPr>
              <a:t>здравоохранения </a:t>
            </a:r>
            <a:r>
              <a:rPr lang="ru-RU" sz="1600">
                <a:solidFill>
                  <a:schemeClr val="tx1"/>
                </a:solidFill>
              </a:rPr>
              <a:t>и </a:t>
            </a:r>
            <a:r>
              <a:rPr lang="ru-RU" sz="1600" smtClean="0">
                <a:solidFill>
                  <a:schemeClr val="tx1"/>
                </a:solidFill>
              </a:rPr>
              <a:t>Министерства </a:t>
            </a:r>
            <a:r>
              <a:rPr lang="ru-RU" sz="1600" dirty="0">
                <a:solidFill>
                  <a:schemeClr val="tx1"/>
                </a:solidFill>
              </a:rPr>
              <a:t>образования и науки Республики Татарстан, включают в план своей работы следующие основные разделы:</a:t>
            </a:r>
          </a:p>
          <a:p>
            <a:pPr marL="639763" lvl="0" indent="-285750" algn="just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анализ </a:t>
            </a:r>
            <a:r>
              <a:rPr lang="ru-RU" sz="1600" dirty="0">
                <a:solidFill>
                  <a:schemeClr val="tx1"/>
                </a:solidFill>
              </a:rPr>
              <a:t>и изучение состояния здоровья школьников и организацию необходимых лечебно-оздоровительных </a:t>
            </a:r>
            <a:r>
              <a:rPr lang="ru-RU" sz="1600" dirty="0" smtClean="0">
                <a:solidFill>
                  <a:schemeClr val="tx1"/>
                </a:solidFill>
              </a:rPr>
              <a:t>мероприятий;</a:t>
            </a:r>
          </a:p>
          <a:p>
            <a:pPr marL="639763" lvl="0" indent="-285750" algn="just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организацию </a:t>
            </a:r>
            <a:r>
              <a:rPr lang="ru-RU" sz="1600" dirty="0">
                <a:solidFill>
                  <a:schemeClr val="tx1"/>
                </a:solidFill>
              </a:rPr>
              <a:t>и проведение противоэпидемических мероприятий для предупреждения инфекционных </a:t>
            </a:r>
            <a:r>
              <a:rPr lang="ru-RU" sz="1600" dirty="0" smtClean="0">
                <a:solidFill>
                  <a:schemeClr val="tx1"/>
                </a:solidFill>
              </a:rPr>
              <a:t>заболеваний;</a:t>
            </a:r>
          </a:p>
          <a:p>
            <a:pPr marL="639763" lvl="0" indent="-285750" algn="just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врачебного контроля за постановкой физического воспитания в </a:t>
            </a:r>
            <a:r>
              <a:rPr lang="ru-RU" sz="1600" dirty="0" smtClean="0">
                <a:solidFill>
                  <a:schemeClr val="tx1"/>
                </a:solidFill>
              </a:rPr>
              <a:t>школе;</a:t>
            </a:r>
          </a:p>
          <a:p>
            <a:pPr marL="639763" lvl="0" indent="-285750" algn="just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1600" dirty="0">
                <a:solidFill>
                  <a:schemeClr val="tx1"/>
                </a:solidFill>
              </a:rPr>
              <a:t>систематического контроля за соблюдением санитарно- гигиенических условий при проведении учебных занятий и за выполнением установленного режима </a:t>
            </a:r>
            <a:r>
              <a:rPr lang="ru-RU" sz="1600" dirty="0" smtClean="0">
                <a:solidFill>
                  <a:schemeClr val="tx1"/>
                </a:solidFill>
              </a:rPr>
              <a:t>дня;</a:t>
            </a:r>
          </a:p>
          <a:p>
            <a:pPr marL="639763" lvl="0" indent="-285750" algn="just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проведение </a:t>
            </a:r>
            <a:r>
              <a:rPr lang="ru-RU" sz="1600" dirty="0">
                <a:solidFill>
                  <a:schemeClr val="tx1"/>
                </a:solidFill>
              </a:rPr>
              <a:t>систематической санитарно-просветительской работы среди учащихся, учителей и </a:t>
            </a:r>
            <a:r>
              <a:rPr lang="ru-RU" sz="1600" dirty="0" smtClean="0">
                <a:solidFill>
                  <a:schemeClr val="tx1"/>
                </a:solidFill>
              </a:rPr>
              <a:t>родителей;</a:t>
            </a:r>
          </a:p>
          <a:p>
            <a:pPr marL="639763" lvl="0" indent="-285750" algn="just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привлечение </a:t>
            </a:r>
            <a:r>
              <a:rPr lang="ru-RU" sz="1600" dirty="0">
                <a:solidFill>
                  <a:schemeClr val="tx1"/>
                </a:solidFill>
              </a:rPr>
              <a:t>учителей, родителей и представителей общественных организаций к активной работе по охране здоровья школьников.</a:t>
            </a:r>
          </a:p>
          <a:p>
            <a:pPr marL="354013" indent="366713" algn="just"/>
            <a:r>
              <a:rPr lang="ru-RU" sz="1600" dirty="0">
                <a:solidFill>
                  <a:schemeClr val="tx1"/>
                </a:solidFill>
              </a:rPr>
              <a:t>План работы школьных врачей является составной частью плана работы детской поликлиники и школы, и утверждается главным врачом детской поликлиники и директором школы, которые несут ответственность за его выполнение.</a:t>
            </a:r>
          </a:p>
          <a:p>
            <a:pPr fontAlgn="base"/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08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207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Организация медицинской деятельности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горячего питания</dc:title>
  <dc:creator>nadja</dc:creator>
  <cp:lastModifiedBy>nadja</cp:lastModifiedBy>
  <cp:revision>9</cp:revision>
  <cp:lastPrinted>2020-12-14T06:26:39Z</cp:lastPrinted>
  <dcterms:created xsi:type="dcterms:W3CDTF">2020-12-14T05:21:28Z</dcterms:created>
  <dcterms:modified xsi:type="dcterms:W3CDTF">2020-12-14T06:54:07Z</dcterms:modified>
</cp:coreProperties>
</file>